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4" r:id="rId1"/>
    <p:sldMasterId id="2147483768" r:id="rId2"/>
  </p:sldMasterIdLst>
  <p:notesMasterIdLst>
    <p:notesMasterId r:id="rId17"/>
  </p:notesMasterIdLst>
  <p:sldIdLst>
    <p:sldId id="258" r:id="rId3"/>
    <p:sldId id="259" r:id="rId4"/>
    <p:sldId id="275" r:id="rId5"/>
    <p:sldId id="292" r:id="rId6"/>
    <p:sldId id="293" r:id="rId7"/>
    <p:sldId id="294" r:id="rId8"/>
    <p:sldId id="295" r:id="rId9"/>
    <p:sldId id="296" r:id="rId10"/>
    <p:sldId id="298" r:id="rId11"/>
    <p:sldId id="303" r:id="rId12"/>
    <p:sldId id="299" r:id="rId13"/>
    <p:sldId id="301" r:id="rId14"/>
    <p:sldId id="304" r:id="rId15"/>
    <p:sldId id="30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6663"/>
    <a:srgbClr val="D08DAB"/>
    <a:srgbClr val="FF3300"/>
    <a:srgbClr val="CC0000"/>
    <a:srgbClr val="990000"/>
    <a:srgbClr val="FF0000"/>
    <a:srgbClr val="CC9900"/>
    <a:srgbClr val="FB3F31"/>
    <a:srgbClr val="82769F"/>
    <a:srgbClr val="9902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458"/>
    <p:restoredTop sz="84354" autoAdjust="0"/>
  </p:normalViewPr>
  <p:slideViewPr>
    <p:cSldViewPr snapToGrid="0">
      <p:cViewPr varScale="1">
        <p:scale>
          <a:sx n="93" d="100"/>
          <a:sy n="93" d="100"/>
        </p:scale>
        <p:origin x="181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84819-B702-436A-BA44-86453981D764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2C25D9-D4F8-48A1-981F-6DA0CD348A5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173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C25D9-D4F8-48A1-981F-6DA0CD348A5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820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C25D9-D4F8-48A1-981F-6DA0CD348A5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0044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C25D9-D4F8-48A1-981F-6DA0CD348A5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1102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C25D9-D4F8-48A1-981F-6DA0CD348A5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9068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C25D9-D4F8-48A1-981F-6DA0CD348A5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3968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C25D9-D4F8-48A1-981F-6DA0CD348A5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1564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C25D9-D4F8-48A1-981F-6DA0CD348A5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2657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C25D9-D4F8-48A1-981F-6DA0CD348A5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931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49EA45A-1728-6BC1-983C-859723D50C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95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06D84-E127-1A09-446D-01ACA544F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63FBF3-5857-34FE-EE0D-C25DDE751E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421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>
            <a:no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D8BA26-5B1C-E60D-6645-022A2D5FE1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415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3CAED4-6304-26EC-A244-48F5216C3D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3295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6CCA061-9C03-E89A-3E1A-3828845C4F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166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932C02D-9626-B02C-9516-762303B846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8346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200" b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49EA45A-1728-6BC1-983C-859723D50C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267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lternative Title Slide">
    <p:bg>
      <p:bgPr>
        <a:gradFill>
          <a:gsLst>
            <a:gs pos="0">
              <a:srgbClr val="82769F"/>
            </a:gs>
            <a:gs pos="99000">
              <a:schemeClr val="accent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3C5B8EB-7FD0-BEBF-D5E0-DC24CFB469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558000"/>
            <a:ext cx="5403600" cy="5742000"/>
          </a:xfrm>
        </p:spPr>
        <p:txBody>
          <a:bodyPr anchor="ctr">
            <a:normAutofit/>
          </a:bodyPr>
          <a:lstStyle>
            <a:lvl1pPr algn="ctr">
              <a:defRPr sz="5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391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estion">
    <p:bg>
      <p:bgPr>
        <a:gradFill>
          <a:gsLst>
            <a:gs pos="0">
              <a:srgbClr val="82769F"/>
            </a:gs>
            <a:gs pos="99000">
              <a:schemeClr val="accent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3C5B8EB-7FD0-BEBF-D5E0-DC24CFB469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2436"/>
            <a:ext cx="9144000" cy="3653127"/>
          </a:xfrm>
        </p:spPr>
        <p:txBody>
          <a:bodyPr anchor="ctr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2945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/>
          <a:lstStyle>
            <a:lvl1pPr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2pPr>
            <a:lvl3pPr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4pPr>
            <a:lvl5pPr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D994F1-71BA-D3A4-2327-B4DAAAA87C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1936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68C3881-F0A5-0AE8-F9C2-1FF589A244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46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lternative Title Slide">
    <p:bg>
      <p:bgPr>
        <a:gradFill>
          <a:gsLst>
            <a:gs pos="0">
              <a:schemeClr val="accent1"/>
            </a:gs>
            <a:gs pos="99000">
              <a:schemeClr val="accent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3C5B8EB-7FD0-BEBF-D5E0-DC24CFB469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558000"/>
            <a:ext cx="5403600" cy="5742000"/>
          </a:xfrm>
        </p:spPr>
        <p:txBody>
          <a:bodyPr anchor="ctr">
            <a:normAutofit/>
          </a:bodyPr>
          <a:lstStyle>
            <a:lvl1pPr algn="ctr">
              <a:defRPr sz="54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67051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3CADBE-D4B4-CDF2-5CA4-6C181549AE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9801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8DB9ED-9CF9-7E44-30A0-5EA89691C4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2804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52831-75FC-9495-3735-69B328B66E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849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7FE4B-5655-F968-2004-6664123401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9520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06D84-E127-1A09-446D-01ACA544F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63FBF3-5857-34FE-EE0D-C25DDE751E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0201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>
            <a:no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D8BA26-5B1C-E60D-6645-022A2D5FE1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4804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3CAED4-6304-26EC-A244-48F5216C3D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7809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6CCA061-9C03-E89A-3E1A-3828845C4F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6866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932C02D-9626-B02C-9516-762303B846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987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estion">
    <p:bg>
      <p:bgPr>
        <a:gradFill>
          <a:gsLst>
            <a:gs pos="0">
              <a:schemeClr val="accent1"/>
            </a:gs>
            <a:gs pos="99000">
              <a:schemeClr val="accent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3C5B8EB-7FD0-BEBF-D5E0-DC24CFB469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2436"/>
            <a:ext cx="9144000" cy="3653127"/>
          </a:xfrm>
        </p:spPr>
        <p:txBody>
          <a:bodyPr anchor="ctr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0776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/>
          <a:lstStyle>
            <a:lvl1pPr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2pPr>
            <a:lvl3pPr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4pPr>
            <a:lvl5pPr>
              <a:buFont typeface="Wingdings" panose="05000000000000000000" pitchFamily="2" charset="2"/>
              <a:buChar char="§"/>
              <a:defRPr>
                <a:solidFill>
                  <a:schemeClr val="tx1">
                    <a:alpha val="7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D994F1-71BA-D3A4-2327-B4DAAAA87C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271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68C3881-F0A5-0AE8-F9C2-1FF589A244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147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3CADBE-D4B4-CDF2-5CA4-6C181549AE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095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8DB9ED-9CF9-7E44-30A0-5EA89691C4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638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52831-75FC-9495-3735-69B328B66E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629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7FE4B-5655-F968-2004-6664123401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CA" b="1"/>
              <a:t>©</a:t>
            </a:r>
            <a:r>
              <a:rPr lang="en-CA"/>
              <a:t> 2023</a:t>
            </a:r>
            <a:r>
              <a:rPr lang="en-US"/>
              <a:t> Jen-li shen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46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3"/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CA" b="1" dirty="0"/>
              <a:t>©</a:t>
            </a:r>
            <a:r>
              <a:rPr lang="en-CA" dirty="0"/>
              <a:t> 2023</a:t>
            </a:r>
            <a:r>
              <a:rPr lang="en-US" dirty="0"/>
              <a:t> </a:t>
            </a:r>
            <a:r>
              <a:rPr lang="en-US" dirty="0" err="1"/>
              <a:t>Jen-li</a:t>
            </a:r>
            <a:r>
              <a:rPr lang="en-US" dirty="0"/>
              <a:t> </a:t>
            </a:r>
            <a:r>
              <a:rPr lang="en-US" dirty="0" err="1"/>
              <a:t>shen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F416080-6E4B-3F7D-A1F5-1003A5B95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256183"/>
            <a:ext cx="10515600" cy="39207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83" r:id="rId2"/>
    <p:sldLayoutId id="2147483762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3" r:id="rId10"/>
    <p:sldLayoutId id="2147483764" r:id="rId11"/>
    <p:sldLayoutId id="2147483765" r:id="rId12"/>
    <p:sldLayoutId id="2147483766" r:id="rId13"/>
    <p:sldLayoutId id="2147483767" r:id="rId14"/>
  </p:sldLayoutIdLst>
  <p:hf sldNum="0" hdr="0" dt="0"/>
  <p:txStyles>
    <p:titleStyle>
      <a:lvl1pPr marL="0" algn="ctr" defTabSz="914400" rtl="0" eaLnBrk="1" latinLnBrk="0" hangingPunct="1">
        <a:lnSpc>
          <a:spcPct val="90000"/>
        </a:lnSpc>
        <a:spcBef>
          <a:spcPct val="0"/>
        </a:spcBef>
        <a:buNone/>
        <a:defRPr lang="en-US" sz="4800" b="1" kern="1200" dirty="0">
          <a:gradFill flip="none" rotWithShape="1">
            <a:gsLst>
              <a:gs pos="0">
                <a:schemeClr val="accent4"/>
              </a:gs>
              <a:gs pos="100000">
                <a:schemeClr val="accent2"/>
              </a:gs>
            </a:gsLst>
            <a:lin ang="0" scaled="1"/>
            <a:tileRect/>
          </a:gradFill>
          <a:latin typeface="+mn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2">
            <a:lumMod val="75000"/>
          </a:schemeClr>
        </a:buClr>
        <a:buSzPct val="80000"/>
        <a:buFont typeface="Wingdings" panose="05000000000000000000" pitchFamily="2" charset="2"/>
        <a:buChar char="§"/>
        <a:defRPr sz="32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2">
            <a:lumMod val="75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2">
            <a:lumMod val="75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2">
            <a:lumMod val="75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2">
            <a:lumMod val="75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rgbClr val="82769F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CA" b="1" dirty="0"/>
              <a:t>©</a:t>
            </a:r>
            <a:r>
              <a:rPr lang="en-CA" dirty="0"/>
              <a:t> 2023</a:t>
            </a:r>
            <a:r>
              <a:rPr lang="en-US" dirty="0"/>
              <a:t> </a:t>
            </a:r>
            <a:r>
              <a:rPr lang="en-US" dirty="0" err="1"/>
              <a:t>Jen-li</a:t>
            </a:r>
            <a:r>
              <a:rPr lang="en-US" dirty="0"/>
              <a:t> </a:t>
            </a:r>
            <a:r>
              <a:rPr lang="en-US" dirty="0" err="1"/>
              <a:t>shen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F416080-6E4B-3F7D-A1F5-1003A5B95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256183"/>
            <a:ext cx="10515600" cy="39207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3607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6" r:id="rId2"/>
    <p:sldLayoutId id="2147483784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7" r:id="rId10"/>
    <p:sldLayoutId id="2147483778" r:id="rId11"/>
    <p:sldLayoutId id="2147483779" r:id="rId12"/>
    <p:sldLayoutId id="2147483780" r:id="rId13"/>
    <p:sldLayoutId id="2147483781" r:id="rId14"/>
  </p:sldLayoutIdLst>
  <p:hf sldNum="0" hdr="0" dt="0"/>
  <p:txStyles>
    <p:titleStyle>
      <a:lvl1pPr marL="0" algn="ctr" defTabSz="914400" rtl="0" eaLnBrk="1" latinLnBrk="0" hangingPunct="1">
        <a:lnSpc>
          <a:spcPct val="90000"/>
        </a:lnSpc>
        <a:spcBef>
          <a:spcPct val="0"/>
        </a:spcBef>
        <a:buNone/>
        <a:defRPr lang="en-US" sz="4800" b="1" kern="1200" dirty="0">
          <a:gradFill flip="none" rotWithShape="1"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atin typeface="+mn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>
            <a:lumMod val="40000"/>
            <a:lumOff val="60000"/>
          </a:schemeClr>
        </a:buClr>
        <a:buSzPct val="80000"/>
        <a:buFont typeface="Wingdings" panose="05000000000000000000" pitchFamily="2" charset="2"/>
        <a:buChar char="§"/>
        <a:defRPr sz="32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>
            <a:lumMod val="40000"/>
            <a:lumOff val="6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>
            <a:lumMod val="40000"/>
            <a:lumOff val="6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>
            <a:lumMod val="40000"/>
            <a:lumOff val="6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>
            <a:lumMod val="40000"/>
            <a:lumOff val="6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7F641-8A35-C7CC-33D5-B7B761509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5078"/>
            <a:ext cx="9144000" cy="4510355"/>
          </a:xfrm>
        </p:spPr>
        <p:txBody>
          <a:bodyPr anchor="ctr">
            <a:normAutofit/>
          </a:bodyPr>
          <a:lstStyle/>
          <a:p>
            <a:r>
              <a:rPr lang="en-CA" dirty="0"/>
              <a:t>Predicting Preschool Presence:</a:t>
            </a:r>
            <a:br>
              <a:rPr lang="en-CA" dirty="0"/>
            </a:br>
            <a:br>
              <a:rPr lang="en-CA" dirty="0"/>
            </a:br>
            <a:r>
              <a:rPr lang="en-CA" i="1" dirty="0"/>
              <a:t>A Machine Learning Approach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9632874-5C71-19EF-D457-B82DBA8562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74853" y="5257800"/>
            <a:ext cx="4842294" cy="688018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3200" b="1" dirty="0">
                <a:solidFill>
                  <a:schemeClr val="accent1"/>
                </a:solidFill>
              </a:rPr>
              <a:t>Dustin Poon &amp; Jerry Eiswerth</a:t>
            </a:r>
          </a:p>
        </p:txBody>
      </p:sp>
    </p:spTree>
    <p:extLst>
      <p:ext uri="{BB962C8B-B14F-4D97-AF65-F5344CB8AC3E}">
        <p14:creationId xmlns:p14="http://schemas.microsoft.com/office/powerpoint/2010/main" val="2978426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Comparison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D1A2F2-81E0-A413-D148-8E67EA418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588" y="1839074"/>
            <a:ext cx="5520826" cy="425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019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Trees</a:t>
            </a:r>
          </a:p>
        </p:txBody>
      </p:sp>
      <p:pic>
        <p:nvPicPr>
          <p:cNvPr id="13" name="Picture 12" descr="A diagram of a graph&#10;&#10;Description automatically generated">
            <a:extLst>
              <a:ext uri="{FF2B5EF4-FFF2-40B4-BE49-F238E27FC236}">
                <a16:creationId xmlns:a16="http://schemas.microsoft.com/office/drawing/2014/main" id="{92D72DF8-EFF7-ACB3-8C44-1C5E83D06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7605" y="2178657"/>
            <a:ext cx="6776789" cy="3998306"/>
          </a:xfrm>
          <a:prstGeom prst="rect">
            <a:avLst/>
          </a:prstGeom>
          <a:noFill/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436703E-E10C-2BF2-0041-D8172D283884}"/>
              </a:ext>
            </a:extLst>
          </p:cNvPr>
          <p:cNvCxnSpPr>
            <a:cxnSpLocks/>
          </p:cNvCxnSpPr>
          <p:nvPr/>
        </p:nvCxnSpPr>
        <p:spPr>
          <a:xfrm>
            <a:off x="9084623" y="4001984"/>
            <a:ext cx="0" cy="182880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7D6492-0D16-65AA-5AB2-B6E8822CA877}"/>
              </a:ext>
            </a:extLst>
          </p:cNvPr>
          <p:cNvCxnSpPr>
            <a:cxnSpLocks/>
          </p:cNvCxnSpPr>
          <p:nvPr/>
        </p:nvCxnSpPr>
        <p:spPr>
          <a:xfrm>
            <a:off x="4023756" y="4498769"/>
            <a:ext cx="0" cy="1332015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8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Trees &amp; Forests</a:t>
            </a:r>
          </a:p>
        </p:txBody>
      </p:sp>
      <p:pic>
        <p:nvPicPr>
          <p:cNvPr id="6" name="Picture 5" descr="A graph with red and blue dots&#10;&#10;Description automatically generated">
            <a:extLst>
              <a:ext uri="{FF2B5EF4-FFF2-40B4-BE49-F238E27FC236}">
                <a16:creationId xmlns:a16="http://schemas.microsoft.com/office/drawing/2014/main" id="{07D453D4-2047-D402-5A66-DE2C79512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292" y="2168383"/>
            <a:ext cx="6478737" cy="39983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94117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Preliminary Findings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399D77C-C684-9F6D-9DCC-D61E555BD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8657"/>
            <a:ext cx="10515600" cy="3998306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</a:pPr>
            <a:r>
              <a:rPr lang="en-US" sz="2000" dirty="0"/>
              <a:t>Who misses preschool?</a:t>
            </a:r>
          </a:p>
          <a:p>
            <a:pPr marL="285750" indent="-285750">
              <a:lnSpc>
                <a:spcPct val="100000"/>
              </a:lnSpc>
            </a:pPr>
            <a:r>
              <a:rPr lang="en-US" sz="2000" dirty="0"/>
              <a:t>Kids with parents who: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000" dirty="0"/>
              <a:t>Are younger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000" dirty="0"/>
              <a:t>Find it easy to stay home to take care of them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000" dirty="0"/>
              <a:t>Think it’s ok to miss school to spend time with family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000" dirty="0"/>
              <a:t>Have lower income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000" dirty="0"/>
              <a:t>Have previous absences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000" dirty="0"/>
              <a:t>Have smaller copays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000" dirty="0"/>
              <a:t>Have less predictable work schedules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000" dirty="0"/>
              <a:t>Live further from preschool</a:t>
            </a:r>
          </a:p>
        </p:txBody>
      </p:sp>
    </p:spTree>
    <p:extLst>
      <p:ext uri="{BB962C8B-B14F-4D97-AF65-F5344CB8AC3E}">
        <p14:creationId xmlns:p14="http://schemas.microsoft.com/office/powerpoint/2010/main" val="141358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Model Comparison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399D77C-C684-9F6D-9DCC-D61E555BD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00000"/>
              </a:lnSpc>
            </a:pPr>
            <a:r>
              <a:rPr lang="en-US" sz="2700" dirty="0"/>
              <a:t>Random forests performed well</a:t>
            </a:r>
          </a:p>
          <a:p>
            <a:pPr marL="285750" indent="-285750">
              <a:lnSpc>
                <a:spcPct val="100000"/>
              </a:lnSpc>
            </a:pPr>
            <a:r>
              <a:rPr lang="en-US" sz="2300" dirty="0"/>
              <a:t>KNN and Kernels not so much</a:t>
            </a:r>
          </a:p>
          <a:p>
            <a:pPr marL="285750" indent="-285750">
              <a:lnSpc>
                <a:spcPct val="100000"/>
              </a:lnSpc>
            </a:pPr>
            <a:r>
              <a:rPr lang="en-US" sz="2800" dirty="0"/>
              <a:t>Looking forward: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400" dirty="0"/>
              <a:t>Try multiple imputation to preserve observations for more predictive power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400" dirty="0"/>
              <a:t>Bring back preference and risk appetite variables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400" dirty="0"/>
              <a:t>Clean &amp; include more variables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400" dirty="0"/>
              <a:t>Adjust model parameters</a:t>
            </a:r>
          </a:p>
          <a:p>
            <a:pPr marL="1085850" lvl="2" indent="-285750">
              <a:lnSpc>
                <a:spcPct val="100000"/>
              </a:lnSpc>
            </a:pPr>
            <a:r>
              <a:rPr lang="en-US" sz="1900" dirty="0"/>
              <a:t>Neural may not be optimized</a:t>
            </a:r>
          </a:p>
          <a:p>
            <a:pPr marL="1085850" lvl="2" indent="-285750">
              <a:lnSpc>
                <a:spcPct val="100000"/>
              </a:lnSpc>
            </a:pPr>
            <a:r>
              <a:rPr lang="en-US" sz="1900" dirty="0"/>
              <a:t>Cross validation folds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D01F7E-9BFB-82A6-7EC9-6C17F7A0C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2" y="2522483"/>
            <a:ext cx="4769814" cy="277754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5265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C3744-B35E-8453-F8A6-E057588A89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4547" y="534256"/>
            <a:ext cx="9144000" cy="3077441"/>
          </a:xfrm>
        </p:spPr>
        <p:txBody>
          <a:bodyPr>
            <a:normAutofit/>
          </a:bodyPr>
          <a:lstStyle/>
          <a:p>
            <a:r>
              <a:rPr lang="en-CA" dirty="0"/>
              <a:t>What are the </a:t>
            </a:r>
            <a:r>
              <a:rPr lang="en-CA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characteristics of parents</a:t>
            </a:r>
            <a:r>
              <a:rPr lang="en-CA" dirty="0"/>
              <a:t> whose children would be absent from </a:t>
            </a:r>
            <a:r>
              <a:rPr lang="en-CA" i="1" u="sng" dirty="0"/>
              <a:t>free</a:t>
            </a:r>
            <a:r>
              <a:rPr lang="en-CA" i="1" dirty="0"/>
              <a:t> (or almost free)</a:t>
            </a:r>
            <a:r>
              <a:rPr lang="en-CA" dirty="0"/>
              <a:t> preschool?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6DC842C-51DA-31B8-A617-E3EB9495F55D}"/>
              </a:ext>
            </a:extLst>
          </p:cNvPr>
          <p:cNvSpPr txBox="1">
            <a:spLocks/>
          </p:cNvSpPr>
          <p:nvPr/>
        </p:nvSpPr>
        <p:spPr>
          <a:xfrm>
            <a:off x="1481191" y="3678148"/>
            <a:ext cx="9144000" cy="2818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kern="1200">
                <a:solidFill>
                  <a:schemeClr val="bg1"/>
                </a:solidFill>
                <a:latin typeface="+mn-lt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CA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Goal:</a:t>
            </a:r>
            <a:r>
              <a:rPr lang="en-CA" dirty="0"/>
              <a:t> To </a:t>
            </a:r>
            <a:r>
              <a:rPr lang="en-CA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predict</a:t>
            </a:r>
            <a:r>
              <a:rPr lang="en-CA" dirty="0"/>
              <a:t> kids’ attendance rates based on their parent’s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54304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Economic Relevance 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399D77C-C684-9F6D-9DCC-D61E555BD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100000"/>
              </a:lnSpc>
            </a:pPr>
            <a:r>
              <a:rPr lang="en-US" sz="2500" dirty="0"/>
              <a:t>Children are the future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100" dirty="0"/>
              <a:t>Investing in the next generation </a:t>
            </a:r>
            <a:r>
              <a:rPr lang="en-US" sz="2100" dirty="0" err="1"/>
              <a:t>labour</a:t>
            </a:r>
            <a:r>
              <a:rPr lang="en-US" sz="2100" dirty="0"/>
              <a:t> force</a:t>
            </a:r>
          </a:p>
          <a:p>
            <a:pPr marL="285750" indent="-285750">
              <a:lnSpc>
                <a:spcPct val="100000"/>
              </a:lnSpc>
            </a:pPr>
            <a:r>
              <a:rPr lang="en-US" sz="2500" dirty="0"/>
              <a:t>Inform Policy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100" dirty="0"/>
              <a:t>Which parents to target</a:t>
            </a:r>
          </a:p>
          <a:p>
            <a:pPr marL="285750" indent="-285750">
              <a:lnSpc>
                <a:spcPct val="100000"/>
              </a:lnSpc>
            </a:pPr>
            <a:r>
              <a:rPr lang="en-US" sz="2500" dirty="0"/>
              <a:t>Absence costs substantial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100" dirty="0"/>
              <a:t>To the children</a:t>
            </a:r>
          </a:p>
          <a:p>
            <a:pPr marL="1085850" lvl="2" indent="-285750">
              <a:lnSpc>
                <a:spcPct val="100000"/>
              </a:lnSpc>
            </a:pPr>
            <a:r>
              <a:rPr lang="en-US" sz="1700" dirty="0"/>
              <a:t>Head Start program is effective and improves cognitive skills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100" dirty="0"/>
              <a:t>To the preschools</a:t>
            </a:r>
          </a:p>
          <a:p>
            <a:pPr marL="1085850" lvl="2" indent="-285750">
              <a:lnSpc>
                <a:spcPct val="100000"/>
              </a:lnSpc>
            </a:pPr>
            <a:r>
              <a:rPr lang="en-US" sz="1700" dirty="0"/>
              <a:t>Reduced funding when less attend</a:t>
            </a:r>
            <a:endParaRPr lang="en-US" sz="2500" dirty="0"/>
          </a:p>
          <a:p>
            <a:pPr marL="742950" lvl="1" indent="-285750">
              <a:lnSpc>
                <a:spcPct val="100000"/>
              </a:lnSpc>
            </a:pPr>
            <a:endParaRPr lang="en-US" sz="2500" dirty="0"/>
          </a:p>
        </p:txBody>
      </p:sp>
      <p:pic>
        <p:nvPicPr>
          <p:cNvPr id="3" name="Picture 2" descr="A child crying in a white shirt&#10;&#10;Description automatically generated">
            <a:extLst>
              <a:ext uri="{FF2B5EF4-FFF2-40B4-BE49-F238E27FC236}">
                <a16:creationId xmlns:a16="http://schemas.microsoft.com/office/drawing/2014/main" id="{287185AF-B736-3610-8E9D-3C84F3B1CE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65" r="1" b="30967"/>
          <a:stretch/>
        </p:blipFill>
        <p:spPr>
          <a:xfrm>
            <a:off x="6172200" y="2057399"/>
            <a:ext cx="5181600" cy="41195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02431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399D77C-C684-9F6D-9DCC-D61E555BD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</a:pPr>
            <a:r>
              <a:rPr lang="en-US" sz="1800" dirty="0"/>
              <a:t>Show up to Grow up dataset</a:t>
            </a:r>
          </a:p>
          <a:p>
            <a:pPr marL="285750" indent="-285750">
              <a:lnSpc>
                <a:spcPct val="100000"/>
              </a:lnSpc>
            </a:pPr>
            <a:r>
              <a:rPr lang="en-US" sz="1800" dirty="0"/>
              <a:t>Subsidized preschools in Chicago</a:t>
            </a:r>
          </a:p>
          <a:p>
            <a:pPr marL="285750" indent="-285750">
              <a:lnSpc>
                <a:spcPct val="100000"/>
              </a:lnSpc>
            </a:pPr>
            <a:r>
              <a:rPr lang="en-US" sz="1800" dirty="0"/>
              <a:t>2016-2018</a:t>
            </a:r>
          </a:p>
          <a:p>
            <a:pPr marL="285750" indent="-285750">
              <a:lnSpc>
                <a:spcPct val="100000"/>
              </a:lnSpc>
            </a:pPr>
            <a:r>
              <a:rPr lang="en-US" sz="1800" dirty="0"/>
              <a:t>Lower-income parents (&lt;$50000)</a:t>
            </a:r>
          </a:p>
          <a:p>
            <a:pPr marL="285750" indent="-285750">
              <a:lnSpc>
                <a:spcPct val="100000"/>
              </a:lnSpc>
            </a:pPr>
            <a:r>
              <a:rPr lang="en-US" sz="1800" dirty="0"/>
              <a:t>Each observation is a child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1800" dirty="0"/>
              <a:t>Children and one parent’s demographic variables</a:t>
            </a:r>
          </a:p>
          <a:p>
            <a:pPr marL="285750" indent="-285750">
              <a:lnSpc>
                <a:spcPct val="100000"/>
              </a:lnSpc>
            </a:pPr>
            <a:r>
              <a:rPr lang="en-US" sz="1800" dirty="0"/>
              <a:t>Original Data: 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1800" dirty="0"/>
              <a:t>741 Observations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1800" dirty="0"/>
              <a:t>87 Variables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1800" dirty="0"/>
              <a:t>16956 N/A values (30% of values)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0850F7-B443-3FFE-B5DA-5728E5700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588" y="2866490"/>
            <a:ext cx="4846248" cy="224582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24761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Dirty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CB4EAF-548B-167D-26EB-C598F15AB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27" y="1796974"/>
            <a:ext cx="10555173" cy="18766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7D997C-0156-716F-18B9-60971126C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969" y="3856017"/>
            <a:ext cx="10126488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23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52307D-3C3E-D6C3-A065-5037B7E05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4477" y="1740158"/>
            <a:ext cx="5601482" cy="422016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Cleaning Process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399D77C-C684-9F6D-9DCC-D61E555BD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7685" y="1936744"/>
            <a:ext cx="4400895" cy="4001719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</a:pPr>
            <a:r>
              <a:rPr lang="en-US" sz="1800" dirty="0"/>
              <a:t>Dropped variables with little variation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1400" dirty="0" err="1"/>
              <a:t>Eg</a:t>
            </a:r>
            <a:r>
              <a:rPr lang="en-US" sz="1400" dirty="0"/>
              <a:t>: parent’s race, </a:t>
            </a:r>
            <a:r>
              <a:rPr lang="en-US" sz="1400" dirty="0" err="1"/>
              <a:t>healthfchild</a:t>
            </a:r>
            <a:r>
              <a:rPr lang="en-US" sz="1400" dirty="0"/>
              <a:t>, </a:t>
            </a:r>
            <a:r>
              <a:rPr lang="en-US" sz="1400" dirty="0" err="1"/>
              <a:t>chronicfchild</a:t>
            </a:r>
            <a:endParaRPr lang="en-US" sz="1800" dirty="0"/>
          </a:p>
          <a:p>
            <a:pPr marL="285750" indent="-285750">
              <a:lnSpc>
                <a:spcPct val="100000"/>
              </a:lnSpc>
            </a:pPr>
            <a:r>
              <a:rPr lang="en-US" sz="1800" dirty="0"/>
              <a:t>Focus on mostly demographic variables to reduce operations 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1400" dirty="0"/>
              <a:t>Dropped risk preference variables (for now)</a:t>
            </a:r>
          </a:p>
          <a:p>
            <a:pPr marL="285750" indent="-285750">
              <a:lnSpc>
                <a:spcPct val="100000"/>
              </a:lnSpc>
            </a:pPr>
            <a:r>
              <a:rPr lang="en-US" sz="1800" dirty="0"/>
              <a:t>Character -&gt; Numeric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1400" dirty="0"/>
              <a:t>Creation of Binary and ordered categorical</a:t>
            </a:r>
          </a:p>
          <a:p>
            <a:pPr marL="285750" indent="-285750">
              <a:lnSpc>
                <a:spcPct val="100000"/>
              </a:lnSpc>
            </a:pPr>
            <a:r>
              <a:rPr lang="en-US" sz="1800" dirty="0"/>
              <a:t>Drop N/A values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1400" dirty="0"/>
              <a:t>Possibly affects the distribution of remaining observations (income levels)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292B8A-6F93-73F8-E0F5-A41FB3CE89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4477" y="1740158"/>
            <a:ext cx="5601482" cy="422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576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Clean Data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399D77C-C684-9F6D-9DCC-D61E555BD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</a:pPr>
            <a:r>
              <a:rPr lang="en-US" sz="2500" dirty="0"/>
              <a:t>Outcome variable: Attendance Ratio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800" dirty="0"/>
              <a:t>Range: [0,1]</a:t>
            </a:r>
          </a:p>
          <a:p>
            <a:pPr marL="285750" indent="-285750">
              <a:lnSpc>
                <a:spcPct val="100000"/>
              </a:lnSpc>
            </a:pPr>
            <a:r>
              <a:rPr lang="en-US" sz="2500" dirty="0"/>
              <a:t>Clean Data: 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500" dirty="0"/>
              <a:t>246 Observations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500" dirty="0"/>
              <a:t>25 Variables</a:t>
            </a:r>
          </a:p>
          <a:p>
            <a:pPr marL="628650" lvl="1" indent="-285750">
              <a:lnSpc>
                <a:spcPct val="100000"/>
              </a:lnSpc>
            </a:pPr>
            <a:r>
              <a:rPr lang="en-US" sz="2500" dirty="0"/>
              <a:t>0 N/A values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4A31B7-2058-6A39-6F06-4ADEA4888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490" y="2750122"/>
            <a:ext cx="4934165" cy="209100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622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Prior Expectations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399D77C-C684-9F6D-9DCC-D61E555BD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>
            <a:normAutofit/>
          </a:bodyPr>
          <a:lstStyle/>
          <a:p>
            <a:pPr marL="285750" indent="-285750"/>
            <a:r>
              <a:rPr lang="en-US" dirty="0"/>
              <a:t>Higher income, better outcome</a:t>
            </a:r>
            <a:endParaRPr lang="en-US" sz="3200" dirty="0"/>
          </a:p>
          <a:p>
            <a:pPr marL="285750" indent="-285750"/>
            <a:r>
              <a:rPr lang="en-US" dirty="0"/>
              <a:t>Commute time</a:t>
            </a:r>
          </a:p>
          <a:p>
            <a:pPr marL="285750" indent="-285750"/>
            <a:r>
              <a:rPr lang="en-US" dirty="0"/>
              <a:t>Single parents</a:t>
            </a:r>
          </a:p>
          <a:p>
            <a:pPr marL="285750" indent="-285750"/>
            <a:r>
              <a:rPr lang="en-US" dirty="0"/>
              <a:t>Attitudes toward illness &amp; absence</a:t>
            </a:r>
          </a:p>
        </p:txBody>
      </p:sp>
      <p:pic>
        <p:nvPicPr>
          <p:cNvPr id="4" name="Picture 3" descr="A graph showing the growth of income and attendance ratio&#10;&#10;Description automatically generated">
            <a:extLst>
              <a:ext uri="{FF2B5EF4-FFF2-40B4-BE49-F238E27FC236}">
                <a16:creationId xmlns:a16="http://schemas.microsoft.com/office/drawing/2014/main" id="{28770DB6-070A-8C71-445D-7ABE98730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343627"/>
            <a:ext cx="5181600" cy="31977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7792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E9A47D9-2EA4-C263-5B65-D6364C42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Linear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 Placeholder 3">
                <a:extLst>
                  <a:ext uri="{FF2B5EF4-FFF2-40B4-BE49-F238E27FC236}">
                    <a16:creationId xmlns:a16="http://schemas.microsoft.com/office/drawing/2014/main" id="{8399D77C-C684-9F6D-9DCC-D61E555BD3AC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2057399"/>
                <a:ext cx="5181600" cy="4119563"/>
              </a:xfrm>
            </p:spPr>
            <p:txBody>
              <a:bodyPr>
                <a:normAutofit lnSpcReduction="10000"/>
              </a:bodyPr>
              <a:lstStyle/>
              <a:p>
                <a:pPr marL="285750" indent="-285750"/>
                <a:r>
                  <a:rPr lang="en-US" dirty="0"/>
                  <a:t>Validation sets: Dropped 5 variables (computing power)</a:t>
                </a:r>
              </a:p>
              <a:p>
                <a:pPr marL="285750" indent="-285750"/>
                <a:r>
                  <a:rPr lang="en-US" dirty="0"/>
                  <a:t>No forward / backward</a:t>
                </a:r>
              </a:p>
              <a:p>
                <a:pPr marL="285750" indent="-285750"/>
                <a:r>
                  <a:rPr lang="en-US" dirty="0"/>
                  <a:t>Best subset with BIC, AIC, Adjusted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marL="285750" indent="-285750"/>
                <a:r>
                  <a:rPr lang="en-US" dirty="0"/>
                  <a:t>10-Fold Cross-validation</a:t>
                </a:r>
              </a:p>
            </p:txBody>
          </p:sp>
        </mc:Choice>
        <mc:Fallback xmlns="">
          <p:sp>
            <p:nvSpPr>
              <p:cNvPr id="14" name="Text Placeholder 3">
                <a:extLst>
                  <a:ext uri="{FF2B5EF4-FFF2-40B4-BE49-F238E27FC236}">
                    <a16:creationId xmlns:a16="http://schemas.microsoft.com/office/drawing/2014/main" id="{8399D77C-C684-9F6D-9DCC-D61E555BD3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2057399"/>
                <a:ext cx="5181600" cy="4119563"/>
              </a:xfrm>
              <a:blipFill>
                <a:blip r:embed="rId3"/>
                <a:stretch>
                  <a:fillRect l="-1765" t="-1627" r="-270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 descr="A graph with text on it&#10;&#10;Description automatically generated">
            <a:extLst>
              <a:ext uri="{FF2B5EF4-FFF2-40B4-BE49-F238E27FC236}">
                <a16:creationId xmlns:a16="http://schemas.microsoft.com/office/drawing/2014/main" id="{9BBC5854-7A65-7F4D-FC03-9E85B94B9C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518287"/>
            <a:ext cx="5181600" cy="31977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107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theme/theme1.xml><?xml version="1.0" encoding="utf-8"?>
<a:theme xmlns:a="http://schemas.openxmlformats.org/drawingml/2006/main" name="1_LuminousVTI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8957767B-70D2-764C-A1D0-E8B8903C2677}" vid="{CF6EAFAE-FED5-D449-BEB5-054014C783F2}"/>
    </a:ext>
  </a:extLst>
</a:theme>
</file>

<file path=ppt/theme/theme2.xml><?xml version="1.0" encoding="utf-8"?>
<a:theme xmlns:a="http://schemas.openxmlformats.org/drawingml/2006/main" name="2_LuminousVTI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8957767B-70D2-764C-A1D0-E8B8903C2677}" vid="{3D341099-736E-044F-8E80-188DF7D19CD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LuminousVTI</Template>
  <TotalTime>24246</TotalTime>
  <Words>375</Words>
  <Application>Microsoft Office PowerPoint</Application>
  <PresentationFormat>Widescreen</PresentationFormat>
  <Paragraphs>84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Avenir Next LT Pro</vt:lpstr>
      <vt:lpstr>Calibri</vt:lpstr>
      <vt:lpstr>Cambria Math</vt:lpstr>
      <vt:lpstr>Wingdings</vt:lpstr>
      <vt:lpstr>1_LuminousVTI</vt:lpstr>
      <vt:lpstr>2_LuminousVTI</vt:lpstr>
      <vt:lpstr>Predicting Preschool Presence:  A Machine Learning Approach</vt:lpstr>
      <vt:lpstr>What are the characteristics of parents whose children would be absent from free (or almost free) preschool?</vt:lpstr>
      <vt:lpstr>Economic Relevance </vt:lpstr>
      <vt:lpstr>Data</vt:lpstr>
      <vt:lpstr>Dirty Data</vt:lpstr>
      <vt:lpstr>Cleaning Process</vt:lpstr>
      <vt:lpstr>Clean Data</vt:lpstr>
      <vt:lpstr>Prior Expectations</vt:lpstr>
      <vt:lpstr>Linear Models</vt:lpstr>
      <vt:lpstr>Comparison</vt:lpstr>
      <vt:lpstr>Trees</vt:lpstr>
      <vt:lpstr>Trees &amp; Forests</vt:lpstr>
      <vt:lpstr>Preliminary Findings</vt:lpstr>
      <vt:lpstr>Model 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Jen-Li Shen</dc:creator>
  <cp:lastModifiedBy>Dustin Poon</cp:lastModifiedBy>
  <cp:revision>62</cp:revision>
  <dcterms:created xsi:type="dcterms:W3CDTF">2023-02-13T23:02:58Z</dcterms:created>
  <dcterms:modified xsi:type="dcterms:W3CDTF">2023-07-24T18:54:16Z</dcterms:modified>
</cp:coreProperties>
</file>

<file path=docProps/thumbnail.jpeg>
</file>